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178B-CCD4-42DD-913F-6557D55BBCA9}" type="datetimeFigureOut">
              <a:rPr lang="en-AU" smtClean="0"/>
              <a:t>24/05/2018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A51-48AB-4677-AA48-1E0F751569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54089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178B-CCD4-42DD-913F-6557D55BBCA9}" type="datetimeFigureOut">
              <a:rPr lang="en-AU" smtClean="0"/>
              <a:t>24/05/2018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A51-48AB-4677-AA48-1E0F751569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7831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178B-CCD4-42DD-913F-6557D55BBCA9}" type="datetimeFigureOut">
              <a:rPr lang="en-AU" smtClean="0"/>
              <a:t>24/05/2018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A51-48AB-4677-AA48-1E0F751569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5699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 hasCustomPrompt="1"/>
          </p:nvPr>
        </p:nvSpPr>
        <p:spPr bwMode="auto">
          <a:xfrm>
            <a:off x="838200" y="712801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 smtClean="0"/>
              <a:t>Example of table style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70472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178B-CCD4-42DD-913F-6557D55BBCA9}" type="datetimeFigureOut">
              <a:rPr lang="en-AU" smtClean="0"/>
              <a:t>24/05/2018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A51-48AB-4677-AA48-1E0F751569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070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178B-CCD4-42DD-913F-6557D55BBCA9}" type="datetimeFigureOut">
              <a:rPr lang="en-AU" smtClean="0"/>
              <a:t>24/05/2018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A51-48AB-4677-AA48-1E0F751569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980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178B-CCD4-42DD-913F-6557D55BBCA9}" type="datetimeFigureOut">
              <a:rPr lang="en-AU" smtClean="0"/>
              <a:t>24/05/2018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A51-48AB-4677-AA48-1E0F751569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549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178B-CCD4-42DD-913F-6557D55BBCA9}" type="datetimeFigureOut">
              <a:rPr lang="en-AU" smtClean="0"/>
              <a:t>24/05/2018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A51-48AB-4677-AA48-1E0F751569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28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178B-CCD4-42DD-913F-6557D55BBCA9}" type="datetimeFigureOut">
              <a:rPr lang="en-AU" smtClean="0"/>
              <a:t>24/05/2018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A51-48AB-4677-AA48-1E0F751569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0419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178B-CCD4-42DD-913F-6557D55BBCA9}" type="datetimeFigureOut">
              <a:rPr lang="en-AU" smtClean="0"/>
              <a:t>24/05/2018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A51-48AB-4677-AA48-1E0F751569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6570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178B-CCD4-42DD-913F-6557D55BBCA9}" type="datetimeFigureOut">
              <a:rPr lang="en-AU" smtClean="0"/>
              <a:t>24/05/2018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A51-48AB-4677-AA48-1E0F751569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237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7178B-CCD4-42DD-913F-6557D55BBCA9}" type="datetimeFigureOut">
              <a:rPr lang="en-AU" smtClean="0"/>
              <a:t>24/05/2018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9AA51-48AB-4677-AA48-1E0F751569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369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7178B-CCD4-42DD-913F-6557D55BBCA9}" type="datetimeFigureOut">
              <a:rPr lang="en-AU" smtClean="0"/>
              <a:t>24/05/2018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9AA51-48AB-4677-AA48-1E0F751569E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9257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6646" y="1637277"/>
            <a:ext cx="3353515" cy="3104018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594801"/>
              </p:ext>
            </p:extLst>
          </p:nvPr>
        </p:nvGraphicFramePr>
        <p:xfrm>
          <a:off x="1691780" y="1150356"/>
          <a:ext cx="3632521" cy="2011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2521">
                  <a:extLst>
                    <a:ext uri="{9D8B030D-6E8A-4147-A177-3AD203B41FA5}">
                      <a16:colId xmlns:a16="http://schemas.microsoft.com/office/drawing/2014/main" val="1627866600"/>
                    </a:ext>
                  </a:extLst>
                </a:gridCol>
              </a:tblGrid>
              <a:tr h="257756">
                <a:tc>
                  <a:txBody>
                    <a:bodyPr/>
                    <a:lstStyle/>
                    <a:p>
                      <a:pPr algn="ctr"/>
                      <a:r>
                        <a:rPr lang="en-AU" sz="1100" dirty="0" smtClean="0"/>
                        <a:t>Q1 Jan-Mar</a:t>
                      </a:r>
                      <a:endParaRPr lang="en-AU" sz="1100" dirty="0"/>
                    </a:p>
                  </a:txBody>
                  <a:tcPr anchor="ctr">
                    <a:solidFill>
                      <a:srgbClr val="E522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7645470"/>
                  </a:ext>
                </a:extLst>
              </a:tr>
              <a:tr h="257756">
                <a:tc>
                  <a:txBody>
                    <a:bodyPr/>
                    <a:lstStyle/>
                    <a:p>
                      <a:pPr algn="ctr"/>
                      <a:r>
                        <a:rPr lang="en-AU" sz="1100" b="1" dirty="0" smtClean="0">
                          <a:solidFill>
                            <a:srgbClr val="5B513D"/>
                          </a:solidFill>
                        </a:rPr>
                        <a:t>Key Risk Management Activities</a:t>
                      </a:r>
                      <a:endParaRPr lang="en-AU" sz="1100" b="1" dirty="0">
                        <a:solidFill>
                          <a:srgbClr val="5B513D"/>
                        </a:solidFill>
                      </a:endParaRPr>
                    </a:p>
                  </a:txBody>
                  <a:tcPr>
                    <a:solidFill>
                      <a:srgbClr val="DAC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556798"/>
                  </a:ext>
                </a:extLst>
              </a:tr>
              <a:tr h="629228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100" baseline="0" dirty="0" smtClean="0"/>
                        <a:t>Refresh of enterprise risk profile, including aggregation from updated business unit risk profiles (annual)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100" baseline="0" dirty="0" smtClean="0"/>
                        <a:t>Analysis of enterprise and business unit risks and emerging risks </a:t>
                      </a:r>
                      <a:endParaRPr lang="en-AU" sz="1100" dirty="0"/>
                    </a:p>
                  </a:txBody>
                  <a:tcPr>
                    <a:solidFill>
                      <a:srgbClr val="ED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069858"/>
                  </a:ext>
                </a:extLst>
              </a:tr>
              <a:tr h="266720">
                <a:tc>
                  <a:txBody>
                    <a:bodyPr/>
                    <a:lstStyle/>
                    <a:p>
                      <a:pPr algn="ctr"/>
                      <a:r>
                        <a:rPr lang="en-AU" sz="1100" b="1" dirty="0" smtClean="0">
                          <a:solidFill>
                            <a:schemeClr val="bg1"/>
                          </a:solidFill>
                        </a:rPr>
                        <a:t>Q1</a:t>
                      </a:r>
                      <a:r>
                        <a:rPr lang="en-AU" sz="1100" b="1" baseline="0" dirty="0" smtClean="0">
                          <a:solidFill>
                            <a:schemeClr val="bg1"/>
                          </a:solidFill>
                        </a:rPr>
                        <a:t> CGARC Focus</a:t>
                      </a:r>
                      <a:endParaRPr lang="en-AU" sz="11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E522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762205"/>
                  </a:ext>
                </a:extLst>
              </a:tr>
              <a:tr h="426644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 smtClean="0"/>
                        <a:t>Review and endorse</a:t>
                      </a:r>
                      <a:r>
                        <a:rPr lang="en-AU" sz="1100" baseline="0" dirty="0" smtClean="0"/>
                        <a:t> the refreshed strategic risk profile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baseline="0" dirty="0" smtClean="0"/>
                        <a:t>SEG member presentation on high enterprise risk  </a:t>
                      </a:r>
                      <a:endParaRPr lang="en-AU" sz="1100" dirty="0"/>
                    </a:p>
                  </a:txBody>
                  <a:tcPr>
                    <a:solidFill>
                      <a:srgbClr val="ED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57085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587143"/>
              </p:ext>
            </p:extLst>
          </p:nvPr>
        </p:nvGraphicFramePr>
        <p:xfrm>
          <a:off x="1706162" y="3382923"/>
          <a:ext cx="3632521" cy="1840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2521">
                  <a:extLst>
                    <a:ext uri="{9D8B030D-6E8A-4147-A177-3AD203B41FA5}">
                      <a16:colId xmlns:a16="http://schemas.microsoft.com/office/drawing/2014/main" val="1627866600"/>
                    </a:ext>
                  </a:extLst>
                </a:gridCol>
              </a:tblGrid>
              <a:tr h="257756">
                <a:tc>
                  <a:txBody>
                    <a:bodyPr/>
                    <a:lstStyle/>
                    <a:p>
                      <a:pPr algn="ctr"/>
                      <a:r>
                        <a:rPr lang="en-AU" sz="1100" dirty="0" smtClean="0"/>
                        <a:t>Q4 Oct-Dec</a:t>
                      </a:r>
                      <a:endParaRPr lang="en-AU" sz="1100" dirty="0"/>
                    </a:p>
                  </a:txBody>
                  <a:tcPr anchor="ctr">
                    <a:solidFill>
                      <a:srgbClr val="E522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7645470"/>
                  </a:ext>
                </a:extLst>
              </a:tr>
              <a:tr h="257756">
                <a:tc>
                  <a:txBody>
                    <a:bodyPr/>
                    <a:lstStyle/>
                    <a:p>
                      <a:pPr algn="ctr"/>
                      <a:r>
                        <a:rPr lang="en-AU" sz="1100" b="1" dirty="0" smtClean="0">
                          <a:solidFill>
                            <a:srgbClr val="5B513D"/>
                          </a:solidFill>
                        </a:rPr>
                        <a:t>Key Risk Management Activities</a:t>
                      </a:r>
                      <a:endParaRPr lang="en-AU" sz="1100" b="1" dirty="0">
                        <a:solidFill>
                          <a:srgbClr val="5B513D"/>
                        </a:solidFill>
                      </a:endParaRPr>
                    </a:p>
                  </a:txBody>
                  <a:tcPr>
                    <a:solidFill>
                      <a:srgbClr val="DAC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556798"/>
                  </a:ext>
                </a:extLst>
              </a:tr>
              <a:tr h="629228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AU" sz="1100" baseline="0" dirty="0" smtClean="0"/>
                        <a:t>Annual refresh of enterprise risk profile, including aggregation from updated business unit risk profiles, with SEG part of planning cycle</a:t>
                      </a:r>
                    </a:p>
                  </a:txBody>
                  <a:tcPr>
                    <a:solidFill>
                      <a:srgbClr val="ED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069858"/>
                  </a:ext>
                </a:extLst>
              </a:tr>
              <a:tr h="266720">
                <a:tc>
                  <a:txBody>
                    <a:bodyPr/>
                    <a:lstStyle/>
                    <a:p>
                      <a:pPr algn="ctr"/>
                      <a:r>
                        <a:rPr lang="en-AU" sz="1100" b="1" dirty="0" smtClean="0">
                          <a:solidFill>
                            <a:schemeClr val="bg1"/>
                          </a:solidFill>
                        </a:rPr>
                        <a:t>Q4</a:t>
                      </a:r>
                      <a:r>
                        <a:rPr lang="en-AU" sz="1100" b="1" baseline="0" dirty="0" smtClean="0">
                          <a:solidFill>
                            <a:schemeClr val="bg1"/>
                          </a:solidFill>
                        </a:rPr>
                        <a:t> CGARC Focus</a:t>
                      </a:r>
                      <a:endParaRPr lang="en-AU" sz="11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E522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762205"/>
                  </a:ext>
                </a:extLst>
              </a:tr>
              <a:tr h="424539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100" dirty="0" smtClean="0"/>
                        <a:t>Review risk</a:t>
                      </a:r>
                      <a:r>
                        <a:rPr lang="en-AU" sz="1100" baseline="0" dirty="0" smtClean="0"/>
                        <a:t> profile for emerging or escalating risks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100" baseline="0" dirty="0" smtClean="0"/>
                        <a:t>SEG member presentation on high enterprise risk  </a:t>
                      </a:r>
                      <a:endParaRPr lang="en-AU" sz="1100" dirty="0" smtClean="0"/>
                    </a:p>
                  </a:txBody>
                  <a:tcPr>
                    <a:solidFill>
                      <a:srgbClr val="ED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57085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565403"/>
              </p:ext>
            </p:extLst>
          </p:nvPr>
        </p:nvGraphicFramePr>
        <p:xfrm>
          <a:off x="7228928" y="1167651"/>
          <a:ext cx="3853054" cy="2179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3054">
                  <a:extLst>
                    <a:ext uri="{9D8B030D-6E8A-4147-A177-3AD203B41FA5}">
                      <a16:colId xmlns:a16="http://schemas.microsoft.com/office/drawing/2014/main" val="1627866600"/>
                    </a:ext>
                  </a:extLst>
                </a:gridCol>
              </a:tblGrid>
              <a:tr h="257756">
                <a:tc>
                  <a:txBody>
                    <a:bodyPr/>
                    <a:lstStyle/>
                    <a:p>
                      <a:pPr algn="ctr"/>
                      <a:r>
                        <a:rPr lang="en-AU" sz="1100" dirty="0" smtClean="0"/>
                        <a:t>Q2 Apr-Jun</a:t>
                      </a:r>
                      <a:endParaRPr lang="en-AU" sz="1100" dirty="0"/>
                    </a:p>
                  </a:txBody>
                  <a:tcPr anchor="ctr">
                    <a:solidFill>
                      <a:srgbClr val="E522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7645470"/>
                  </a:ext>
                </a:extLst>
              </a:tr>
              <a:tr h="257756">
                <a:tc>
                  <a:txBody>
                    <a:bodyPr/>
                    <a:lstStyle/>
                    <a:p>
                      <a:pPr algn="ctr"/>
                      <a:r>
                        <a:rPr lang="en-AU" sz="1100" b="1" dirty="0" smtClean="0">
                          <a:solidFill>
                            <a:srgbClr val="5B513D"/>
                          </a:solidFill>
                        </a:rPr>
                        <a:t>Key Risk Management Activities</a:t>
                      </a:r>
                      <a:endParaRPr lang="en-AU" sz="1100" b="1" dirty="0">
                        <a:solidFill>
                          <a:srgbClr val="5B513D"/>
                        </a:solidFill>
                      </a:endParaRPr>
                    </a:p>
                  </a:txBody>
                  <a:tcPr>
                    <a:solidFill>
                      <a:srgbClr val="DAC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556798"/>
                  </a:ext>
                </a:extLst>
              </a:tr>
              <a:tr h="629228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 smtClean="0"/>
                        <a:t>Refresh</a:t>
                      </a:r>
                      <a:r>
                        <a:rPr lang="en-AU" sz="1100" baseline="0" dirty="0" smtClean="0"/>
                        <a:t> of risk appetite statement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baseline="0" dirty="0" smtClean="0"/>
                        <a:t>Communication of refreshed strategic risks and appetite to Business Units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AU" sz="1100" dirty="0"/>
                    </a:p>
                  </a:txBody>
                  <a:tcPr>
                    <a:solidFill>
                      <a:srgbClr val="ED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069858"/>
                  </a:ext>
                </a:extLst>
              </a:tr>
              <a:tr h="266720">
                <a:tc>
                  <a:txBody>
                    <a:bodyPr/>
                    <a:lstStyle/>
                    <a:p>
                      <a:pPr algn="ctr"/>
                      <a:r>
                        <a:rPr lang="en-AU" sz="1100" b="1" dirty="0" smtClean="0">
                          <a:solidFill>
                            <a:schemeClr val="bg1"/>
                          </a:solidFill>
                        </a:rPr>
                        <a:t>Q2</a:t>
                      </a:r>
                      <a:r>
                        <a:rPr lang="en-AU" sz="1100" b="1" baseline="0" dirty="0" smtClean="0">
                          <a:solidFill>
                            <a:schemeClr val="bg1"/>
                          </a:solidFill>
                        </a:rPr>
                        <a:t> CGARC Focus</a:t>
                      </a:r>
                      <a:endParaRPr lang="en-AU" sz="11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E522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762205"/>
                  </a:ext>
                </a:extLst>
              </a:tr>
              <a:tr h="424539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 smtClean="0"/>
                        <a:t>Finalise and endorse updated risk appetite statement.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 smtClean="0"/>
                        <a:t>Review risk</a:t>
                      </a:r>
                      <a:r>
                        <a:rPr lang="en-AU" sz="1100" baseline="0" dirty="0" smtClean="0"/>
                        <a:t> profile for emerging or escalating risks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baseline="0" dirty="0" smtClean="0"/>
                        <a:t>SEG member presentation on high enterprise risk </a:t>
                      </a:r>
                      <a:endParaRPr lang="en-AU" sz="1100" dirty="0"/>
                    </a:p>
                  </a:txBody>
                  <a:tcPr>
                    <a:solidFill>
                      <a:srgbClr val="ED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57085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202378"/>
              </p:ext>
            </p:extLst>
          </p:nvPr>
        </p:nvGraphicFramePr>
        <p:xfrm>
          <a:off x="7228928" y="3382923"/>
          <a:ext cx="3853054" cy="1895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3054">
                  <a:extLst>
                    <a:ext uri="{9D8B030D-6E8A-4147-A177-3AD203B41FA5}">
                      <a16:colId xmlns:a16="http://schemas.microsoft.com/office/drawing/2014/main" val="1627866600"/>
                    </a:ext>
                  </a:extLst>
                </a:gridCol>
              </a:tblGrid>
              <a:tr h="257756">
                <a:tc>
                  <a:txBody>
                    <a:bodyPr/>
                    <a:lstStyle/>
                    <a:p>
                      <a:pPr algn="ctr"/>
                      <a:r>
                        <a:rPr lang="en-AU" sz="1100" dirty="0" smtClean="0"/>
                        <a:t>Q3 Jul-Sep</a:t>
                      </a:r>
                      <a:endParaRPr lang="en-AU" sz="1100" dirty="0"/>
                    </a:p>
                  </a:txBody>
                  <a:tcPr anchor="ctr">
                    <a:solidFill>
                      <a:srgbClr val="E522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7645470"/>
                  </a:ext>
                </a:extLst>
              </a:tr>
              <a:tr h="257756">
                <a:tc>
                  <a:txBody>
                    <a:bodyPr/>
                    <a:lstStyle/>
                    <a:p>
                      <a:pPr algn="ctr"/>
                      <a:r>
                        <a:rPr lang="en-AU" sz="1100" b="1" dirty="0" smtClean="0">
                          <a:solidFill>
                            <a:srgbClr val="5B513D"/>
                          </a:solidFill>
                        </a:rPr>
                        <a:t>Key Risk Management Activities</a:t>
                      </a:r>
                      <a:endParaRPr lang="en-AU" sz="1100" b="1" dirty="0">
                        <a:solidFill>
                          <a:srgbClr val="5B513D"/>
                        </a:solidFill>
                      </a:endParaRPr>
                    </a:p>
                  </a:txBody>
                  <a:tcPr>
                    <a:solidFill>
                      <a:srgbClr val="DAC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556798"/>
                  </a:ext>
                </a:extLst>
              </a:tr>
              <a:tr h="629228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100" dirty="0" smtClean="0"/>
                        <a:t>Refresh</a:t>
                      </a:r>
                      <a:r>
                        <a:rPr lang="en-AU" sz="1100" baseline="0" dirty="0" smtClean="0"/>
                        <a:t> of enterprise risk profile (half-year)</a:t>
                      </a: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 smtClean="0"/>
                        <a:t>Refresh</a:t>
                      </a:r>
                      <a:r>
                        <a:rPr lang="en-AU" sz="1100" baseline="0" dirty="0" smtClean="0"/>
                        <a:t> of Business Unit risk profiles with SEG as part of business planning cycle</a:t>
                      </a:r>
                    </a:p>
                  </a:txBody>
                  <a:tcPr>
                    <a:solidFill>
                      <a:srgbClr val="ED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069858"/>
                  </a:ext>
                </a:extLst>
              </a:tr>
              <a:tr h="266720">
                <a:tc>
                  <a:txBody>
                    <a:bodyPr/>
                    <a:lstStyle/>
                    <a:p>
                      <a:pPr algn="ctr"/>
                      <a:r>
                        <a:rPr lang="en-AU" sz="1100" b="1" dirty="0" smtClean="0">
                          <a:solidFill>
                            <a:schemeClr val="bg1"/>
                          </a:solidFill>
                        </a:rPr>
                        <a:t>Q3</a:t>
                      </a:r>
                      <a:r>
                        <a:rPr lang="en-AU" sz="1100" b="1" baseline="0" dirty="0" smtClean="0">
                          <a:solidFill>
                            <a:schemeClr val="bg1"/>
                          </a:solidFill>
                        </a:rPr>
                        <a:t> CGARC Focus</a:t>
                      </a:r>
                      <a:endParaRPr lang="en-AU" sz="11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E522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762205"/>
                  </a:ext>
                </a:extLst>
              </a:tr>
              <a:tr h="478354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AU" sz="1100" dirty="0" smtClean="0"/>
                        <a:t>Review and endorse</a:t>
                      </a:r>
                      <a:r>
                        <a:rPr lang="en-AU" sz="1100" baseline="0" dirty="0" smtClean="0"/>
                        <a:t> the refreshed enterprise  risk profile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100" baseline="0" dirty="0" smtClean="0"/>
                        <a:t>SEG member presentation on high enterprise risk  </a:t>
                      </a:r>
                      <a:endParaRPr lang="en-AU" sz="1100" dirty="0" smtClean="0"/>
                    </a:p>
                  </a:txBody>
                  <a:tcPr>
                    <a:solidFill>
                      <a:srgbClr val="ED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57085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166407"/>
              </p:ext>
            </p:extLst>
          </p:nvPr>
        </p:nvGraphicFramePr>
        <p:xfrm>
          <a:off x="614150" y="5398625"/>
          <a:ext cx="10467832" cy="1135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67832">
                  <a:extLst>
                    <a:ext uri="{9D8B030D-6E8A-4147-A177-3AD203B41FA5}">
                      <a16:colId xmlns:a16="http://schemas.microsoft.com/office/drawing/2014/main" val="1627866600"/>
                    </a:ext>
                  </a:extLst>
                </a:gridCol>
              </a:tblGrid>
              <a:tr h="257756">
                <a:tc>
                  <a:txBody>
                    <a:bodyPr/>
                    <a:lstStyle/>
                    <a:p>
                      <a:pPr algn="ctr"/>
                      <a:r>
                        <a:rPr lang="en-AU" sz="1100" b="1" dirty="0" smtClean="0">
                          <a:solidFill>
                            <a:srgbClr val="5B513D"/>
                          </a:solidFill>
                        </a:rPr>
                        <a:t>CGARC Quarterly Standing Risk Agenda Items</a:t>
                      </a:r>
                      <a:endParaRPr lang="en-AU" sz="1100" b="1" dirty="0">
                        <a:solidFill>
                          <a:srgbClr val="5B513D"/>
                        </a:solidFill>
                      </a:endParaRPr>
                    </a:p>
                  </a:txBody>
                  <a:tcPr>
                    <a:solidFill>
                      <a:srgbClr val="DAC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556798"/>
                  </a:ext>
                </a:extLst>
              </a:tr>
              <a:tr h="629228">
                <a:tc>
                  <a:txBody>
                    <a:bodyPr/>
                    <a:lstStyle/>
                    <a:p>
                      <a:pPr marL="0" indent="0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AU" sz="1100" baseline="0" dirty="0" smtClean="0"/>
                        <a:t>In addition to these quarterly CGARC focus areas and discussions, the following standing agenda items may be scheduled at each CGARC meeting:</a:t>
                      </a: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AU" sz="1100" baseline="0" dirty="0" smtClean="0"/>
                        <a:t>Review any enterprise risks that exceed predefined tolerance thresholds</a:t>
                      </a: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AU" sz="1100" baseline="0" dirty="0" smtClean="0"/>
                        <a:t>Review significant changes to any enterprise risks</a:t>
                      </a:r>
                    </a:p>
                    <a:p>
                      <a:pPr marL="171450" indent="-171450"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AU" sz="1100" baseline="0" dirty="0" smtClean="0"/>
                        <a:t>A rolling brief on selected enterprise risks, ensuring each risk is considered at least once quarterly</a:t>
                      </a:r>
                    </a:p>
                  </a:txBody>
                  <a:tcPr>
                    <a:solidFill>
                      <a:srgbClr val="ED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069858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2596334" y="195789"/>
            <a:ext cx="67409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altLang="en-US" sz="3600" b="1" dirty="0">
                <a:solidFill>
                  <a:srgbClr val="C00000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Risk Management Reporting Cycle  </a:t>
            </a:r>
            <a:endParaRPr lang="en-A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6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8894</TotalTime>
  <Words>257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 Condensed</vt:lpstr>
      <vt:lpstr>Office Theme</vt:lpstr>
      <vt:lpstr>PowerPoint Presentation</vt:lpstr>
    </vt:vector>
  </TitlesOfParts>
  <Company>La Trobe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Vanessa Cover</dc:creator>
  <cp:lastModifiedBy>Vanessa Cover</cp:lastModifiedBy>
  <cp:revision>3</cp:revision>
  <dcterms:created xsi:type="dcterms:W3CDTF">2018-01-24T10:15:29Z</dcterms:created>
  <dcterms:modified xsi:type="dcterms:W3CDTF">2018-05-24T13:33:07Z</dcterms:modified>
</cp:coreProperties>
</file>